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53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240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12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1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71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640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74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927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4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254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440A443-C6F9-4A11-93C8-F8B86B7689BC}" type="datetimeFigureOut">
              <a:rPr lang="en-US" smtClean="0">
                <a:solidFill>
                  <a:srgbClr val="3E3D2D"/>
                </a:solidFill>
              </a:rPr>
              <a:pPr/>
              <a:t>11/21/2016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3E3D2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00D19BD-86B2-485F-8351-916FCA4A6478}" type="slidenum">
              <a:rPr lang="en-US" smtClean="0">
                <a:solidFill>
                  <a:srgbClr val="3E3D2D"/>
                </a:solidFill>
              </a:rPr>
              <a:pPr/>
              <a:t>‹#›</a:t>
            </a:fld>
            <a:endParaRPr lang="en-US">
              <a:solidFill>
                <a:srgbClr val="3E3D2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30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Chemistry Notes: </a:t>
            </a:r>
            <a:r>
              <a:rPr lang="en-US" dirty="0"/>
              <a:t>Phases of Matter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3196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1" y="2362200"/>
            <a:ext cx="5486399" cy="3763963"/>
          </a:xfrm>
        </p:spPr>
        <p:txBody>
          <a:bodyPr>
            <a:normAutofit fontScale="92500"/>
          </a:bodyPr>
          <a:lstStyle/>
          <a:p>
            <a:r>
              <a:rPr lang="en-US" dirty="0"/>
              <a:t> </a:t>
            </a:r>
            <a:r>
              <a:rPr lang="en-US" dirty="0" smtClean="0"/>
              <a:t>The </a:t>
            </a:r>
            <a:r>
              <a:rPr lang="en-US" dirty="0"/>
              <a:t>three most common </a:t>
            </a:r>
            <a:r>
              <a:rPr lang="en-US" b="1" u="sng" dirty="0"/>
              <a:t>phases</a:t>
            </a:r>
            <a:r>
              <a:rPr lang="en-US" dirty="0"/>
              <a:t>, or states of matter, are solids, liquids, and gases.</a:t>
            </a:r>
          </a:p>
          <a:p>
            <a:r>
              <a:rPr lang="en-US" dirty="0"/>
              <a:t> </a:t>
            </a:r>
            <a:r>
              <a:rPr lang="en-US" dirty="0" smtClean="0"/>
              <a:t>We </a:t>
            </a:r>
            <a:r>
              <a:rPr lang="en-US" dirty="0"/>
              <a:t>can describe each state of matter in several ways.</a:t>
            </a:r>
          </a:p>
          <a:p>
            <a:pPr lvl="1"/>
            <a:r>
              <a:rPr lang="en-US" sz="2400" b="1" u="sng" dirty="0"/>
              <a:t>Compressibility</a:t>
            </a:r>
            <a:r>
              <a:rPr lang="en-US" sz="2400" dirty="0"/>
              <a:t> is a way of measuring how little or how much a substance can be compressed.  The picture on the right shows that a gas can be compressed significantly, while a liquid can only be compressed slightly.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States of Matter and Phase </a:t>
            </a:r>
            <a:r>
              <a:rPr lang="en-US" dirty="0" smtClean="0"/>
              <a:t>Changes</a:t>
            </a:r>
            <a:endParaRPr lang="en-US" dirty="0"/>
          </a:p>
        </p:txBody>
      </p:sp>
      <p:pic>
        <p:nvPicPr>
          <p:cNvPr id="4" name="Picture 3" descr="http://donkistry.tripod.com/compression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784244"/>
            <a:ext cx="2971800" cy="2092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652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304800" y="1143000"/>
            <a:ext cx="8839200" cy="4983163"/>
          </a:xfrm>
        </p:spPr>
        <p:txBody>
          <a:bodyPr>
            <a:normAutofit/>
          </a:bodyPr>
          <a:lstStyle/>
          <a:p>
            <a:pPr lvl="1"/>
            <a:r>
              <a:rPr lang="en-US" sz="2400" b="1" u="sng" dirty="0"/>
              <a:t>Structure</a:t>
            </a:r>
            <a:r>
              <a:rPr lang="en-US" sz="2400" dirty="0"/>
              <a:t>: the arrangement of particles in a substance, and their ability to move</a:t>
            </a:r>
          </a:p>
          <a:p>
            <a:pPr lvl="1"/>
            <a:r>
              <a:rPr lang="en-US" sz="2400" dirty="0"/>
              <a:t>Relative </a:t>
            </a:r>
            <a:r>
              <a:rPr lang="en-US" sz="2400" b="1" u="sng" dirty="0"/>
              <a:t>kinetic energy</a:t>
            </a:r>
            <a:r>
              <a:rPr lang="en-US" sz="2400" dirty="0"/>
              <a:t> of the particles in a substance (kinetic energy = energy of motion)</a:t>
            </a:r>
          </a:p>
          <a:p>
            <a:pPr lvl="1"/>
            <a:r>
              <a:rPr lang="en-US" sz="2400" dirty="0"/>
              <a:t>Shape (definite or not definite)</a:t>
            </a:r>
          </a:p>
          <a:p>
            <a:pPr lvl="1"/>
            <a:r>
              <a:rPr lang="en-US" sz="2400" dirty="0"/>
              <a:t>Volume (definite or not definite)</a:t>
            </a:r>
          </a:p>
          <a:p>
            <a:pPr lvl="1"/>
            <a:r>
              <a:rPr lang="en-US" sz="2400" b="1" u="sng" smtClean="0"/>
              <a:t>Particle diagrams</a:t>
            </a:r>
            <a:r>
              <a:rPr lang="en-US" sz="2400" smtClean="0"/>
              <a:t> are a way of representing the structure and motion of particles in a substance.  The picture on the right shows particle diagrams for a solid, a liquid, and a gas.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00600"/>
            <a:ext cx="3733800" cy="182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8678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133600"/>
            <a:ext cx="6095999" cy="4038600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600" dirty="0" smtClean="0"/>
              <a:t>Very </a:t>
            </a:r>
            <a:r>
              <a:rPr lang="en-US" sz="2600" dirty="0"/>
              <a:t>low compressibility</a:t>
            </a:r>
          </a:p>
          <a:p>
            <a:pPr lvl="1"/>
            <a:r>
              <a:rPr lang="en-US" sz="2600" dirty="0"/>
              <a:t>Structure is generally very organized; some solids have an orderly crystalline structure, while others are more amorphous.  The particles within a solid are stationary (they cannot move from one place to another).</a:t>
            </a:r>
          </a:p>
          <a:p>
            <a:pPr lvl="1"/>
            <a:r>
              <a:rPr lang="en-US" sz="2600" dirty="0"/>
              <a:t>Relatively low kinetic energy compared to liquids and gases</a:t>
            </a:r>
          </a:p>
          <a:p>
            <a:pPr lvl="1"/>
            <a:r>
              <a:rPr lang="en-US" sz="2600" dirty="0"/>
              <a:t>Definite shape and volume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Solids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062019"/>
            <a:ext cx="2647950" cy="26186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522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133600"/>
            <a:ext cx="6095999" cy="4038600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600" dirty="0" smtClean="0"/>
              <a:t>Very </a:t>
            </a:r>
            <a:r>
              <a:rPr lang="en-US" sz="2600" dirty="0"/>
              <a:t>low compressibility</a:t>
            </a:r>
          </a:p>
          <a:p>
            <a:pPr lvl="1"/>
            <a:r>
              <a:rPr lang="en-US" sz="2600" dirty="0" smtClean="0"/>
              <a:t>Liquids </a:t>
            </a:r>
            <a:r>
              <a:rPr lang="en-US" sz="2600" dirty="0"/>
              <a:t>have a more chaotic structure than solids, because their particles can “slide” past each other.</a:t>
            </a:r>
          </a:p>
          <a:p>
            <a:pPr lvl="1"/>
            <a:r>
              <a:rPr lang="en-US" sz="2600" dirty="0" smtClean="0"/>
              <a:t>Liquids </a:t>
            </a:r>
            <a:r>
              <a:rPr lang="en-US" sz="2600" dirty="0"/>
              <a:t>have higher kinetic energy than solids, but less kinetic energy than gases.</a:t>
            </a:r>
          </a:p>
          <a:p>
            <a:pPr lvl="1"/>
            <a:r>
              <a:rPr lang="en-US" sz="2600" dirty="0" smtClean="0"/>
              <a:t>Liquids </a:t>
            </a:r>
            <a:r>
              <a:rPr lang="en-US" sz="2600" dirty="0"/>
              <a:t>have definite volume, but their shape changes to fit the shape of their container.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Liquids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90800"/>
            <a:ext cx="2369185" cy="2828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4903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133600"/>
            <a:ext cx="6095999" cy="4038600"/>
          </a:xfrm>
        </p:spPr>
        <p:txBody>
          <a:bodyPr>
            <a:normAutofit/>
          </a:bodyPr>
          <a:lstStyle/>
          <a:p>
            <a:r>
              <a:rPr lang="en-US" dirty="0"/>
              <a:t>High compressibility (can be compressed and can expand)</a:t>
            </a:r>
          </a:p>
          <a:p>
            <a:r>
              <a:rPr lang="en-US" dirty="0"/>
              <a:t>Gases are composed of particles that move past each other, and collide with each other, at high speeds.</a:t>
            </a:r>
          </a:p>
          <a:p>
            <a:r>
              <a:rPr lang="en-US" dirty="0"/>
              <a:t>Gases have higher kinetic energy than liquids or solids.</a:t>
            </a:r>
          </a:p>
          <a:p>
            <a:r>
              <a:rPr lang="en-US" dirty="0"/>
              <a:t>Gases do not have definite shape or volume.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Gases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09800"/>
            <a:ext cx="1828800" cy="3850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3589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362200"/>
            <a:ext cx="8610599" cy="3763963"/>
          </a:xfrm>
        </p:spPr>
        <p:txBody>
          <a:bodyPr>
            <a:normAutofit fontScale="85000" lnSpcReduction="20000"/>
          </a:bodyPr>
          <a:lstStyle/>
          <a:p>
            <a:r>
              <a:rPr lang="en-US" sz="3100" dirty="0" smtClean="0"/>
              <a:t>A </a:t>
            </a:r>
            <a:r>
              <a:rPr lang="en-US" sz="3100" b="1" u="sng" dirty="0"/>
              <a:t>phase change</a:t>
            </a:r>
            <a:r>
              <a:rPr lang="en-US" sz="3100" dirty="0"/>
              <a:t> is the transition of a substance from one phase to another.  Because phase changes only change the phase of a substance and not its composition, they are physical changes</a:t>
            </a:r>
            <a:r>
              <a:rPr lang="en-US" sz="3100" dirty="0" smtClean="0"/>
              <a:t>.</a:t>
            </a:r>
            <a:endParaRPr lang="en-US" sz="2600" dirty="0"/>
          </a:p>
          <a:p>
            <a:r>
              <a:rPr lang="en-US" sz="3100" dirty="0"/>
              <a:t>Types of phase </a:t>
            </a:r>
            <a:r>
              <a:rPr lang="en-US" sz="3100" dirty="0" smtClean="0"/>
              <a:t>changes</a:t>
            </a:r>
            <a:endParaRPr lang="en-US" sz="2600" dirty="0"/>
          </a:p>
          <a:p>
            <a:pPr lvl="1"/>
            <a:r>
              <a:rPr lang="en-US" sz="2300" b="1" u="sng" dirty="0"/>
              <a:t>Boiling/vaporization/evaporation</a:t>
            </a:r>
            <a:r>
              <a:rPr lang="en-US" sz="2300" dirty="0"/>
              <a:t>: transition from liquid to </a:t>
            </a:r>
            <a:r>
              <a:rPr lang="en-US" sz="2300" dirty="0" smtClean="0"/>
              <a:t>gas</a:t>
            </a:r>
            <a:endParaRPr lang="en-US" sz="2300" dirty="0"/>
          </a:p>
          <a:p>
            <a:pPr lvl="1"/>
            <a:r>
              <a:rPr lang="en-US" sz="2300" b="1" u="sng" dirty="0"/>
              <a:t>Condensation</a:t>
            </a:r>
            <a:r>
              <a:rPr lang="en-US" sz="2300" dirty="0"/>
              <a:t>: transition from gas to </a:t>
            </a:r>
            <a:r>
              <a:rPr lang="en-US" sz="2300" dirty="0" smtClean="0"/>
              <a:t>liquid</a:t>
            </a:r>
            <a:endParaRPr lang="en-US" sz="2300" dirty="0"/>
          </a:p>
          <a:p>
            <a:pPr lvl="1"/>
            <a:r>
              <a:rPr lang="en-US" sz="2300" b="1" u="sng" dirty="0"/>
              <a:t>Melting</a:t>
            </a:r>
            <a:r>
              <a:rPr lang="en-US" sz="2300" dirty="0"/>
              <a:t>: transition from solid to </a:t>
            </a:r>
            <a:r>
              <a:rPr lang="en-US" sz="2300" dirty="0" smtClean="0"/>
              <a:t>liquid</a:t>
            </a:r>
            <a:endParaRPr lang="en-US" sz="2300" dirty="0"/>
          </a:p>
          <a:p>
            <a:pPr lvl="1"/>
            <a:r>
              <a:rPr lang="en-US" sz="2300" b="1" u="sng" dirty="0"/>
              <a:t>Freezing</a:t>
            </a:r>
            <a:r>
              <a:rPr lang="en-US" sz="2300" dirty="0"/>
              <a:t>: transition from liquid to </a:t>
            </a:r>
            <a:r>
              <a:rPr lang="en-US" sz="2300" dirty="0" smtClean="0"/>
              <a:t>solid</a:t>
            </a:r>
            <a:endParaRPr lang="en-US" sz="2300" dirty="0"/>
          </a:p>
          <a:p>
            <a:pPr lvl="1"/>
            <a:r>
              <a:rPr lang="en-US" sz="2300" b="1" u="sng" dirty="0"/>
              <a:t>Sublimation</a:t>
            </a:r>
            <a:r>
              <a:rPr lang="en-US" sz="2300" dirty="0"/>
              <a:t>: transition from solid to gas (ex. dry ice, which is solid CO</a:t>
            </a:r>
            <a:r>
              <a:rPr lang="en-US" sz="2300" baseline="-25000" dirty="0"/>
              <a:t>2</a:t>
            </a:r>
            <a:r>
              <a:rPr lang="en-US" sz="2300" dirty="0" smtClean="0"/>
              <a:t>)</a:t>
            </a:r>
            <a:endParaRPr lang="en-US" sz="2300" dirty="0"/>
          </a:p>
          <a:p>
            <a:pPr lvl="1"/>
            <a:r>
              <a:rPr lang="en-US" sz="2300" b="1" u="sng" dirty="0"/>
              <a:t>Deposition</a:t>
            </a:r>
            <a:r>
              <a:rPr lang="en-US" sz="2300" dirty="0"/>
              <a:t>: transition from gas to solid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Phase </a:t>
            </a:r>
            <a:r>
              <a:rPr lang="en-US" dirty="0" smtClean="0"/>
              <a:t>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24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media1.shmoop.com/images/chemistry/chembook_matterprop_graphik_2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88291"/>
            <a:ext cx="7620000" cy="541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262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676400"/>
            <a:ext cx="8610600" cy="4449763"/>
          </a:xfrm>
        </p:spPr>
        <p:txBody>
          <a:bodyPr>
            <a:normAutofit/>
          </a:bodyPr>
          <a:lstStyle/>
          <a:p>
            <a:r>
              <a:rPr lang="en-US" sz="2800" dirty="0"/>
              <a:t>Phase changes can be classified as </a:t>
            </a:r>
            <a:r>
              <a:rPr lang="en-US" sz="2800" b="1" u="sng" dirty="0"/>
              <a:t>endothermic</a:t>
            </a:r>
            <a:r>
              <a:rPr lang="en-US" sz="2800" dirty="0"/>
              <a:t> (if they absorb or require energy) or </a:t>
            </a:r>
            <a:r>
              <a:rPr lang="en-US" sz="2800" b="1" u="sng" dirty="0"/>
              <a:t>exothermic</a:t>
            </a:r>
            <a:r>
              <a:rPr lang="en-US" sz="2800" dirty="0"/>
              <a:t> (if they release energy</a:t>
            </a:r>
            <a:r>
              <a:rPr lang="en-US" sz="2800" dirty="0" smtClean="0"/>
              <a:t>).</a:t>
            </a:r>
          </a:p>
          <a:p>
            <a:pPr lvl="1"/>
            <a:r>
              <a:rPr lang="en-US" sz="2400" dirty="0" smtClean="0"/>
              <a:t>Endothermic changes occur when a substance transitions from a lower-energy state to a higher-energy state (boiling, vaporization, evaporation, melting, sublimation).</a:t>
            </a:r>
            <a:endParaRPr lang="en-US" sz="2400" dirty="0"/>
          </a:p>
          <a:p>
            <a:pPr lvl="1"/>
            <a:r>
              <a:rPr lang="en-US" sz="2400" dirty="0"/>
              <a:t>Exothermic changes occur when a substance transitions from a higher-energy state to a lower-energy state (condensation, freezing, deposition</a:t>
            </a:r>
            <a:r>
              <a:rPr lang="en-US" sz="2400" dirty="0" smtClean="0"/>
              <a:t>)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56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420</Words>
  <Application>Microsoft Office PowerPoint</Application>
  <PresentationFormat>On-screen Show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Candara</vt:lpstr>
      <vt:lpstr>Symbol</vt:lpstr>
      <vt:lpstr>Waveform</vt:lpstr>
      <vt:lpstr>Chemistry Notes: Phases of Matter</vt:lpstr>
      <vt:lpstr>States of Matter and Phase Changes</vt:lpstr>
      <vt:lpstr>PowerPoint Presentation</vt:lpstr>
      <vt:lpstr>Solids</vt:lpstr>
      <vt:lpstr>Liquids</vt:lpstr>
      <vt:lpstr>Gases</vt:lpstr>
      <vt:lpstr>Phase Changes</vt:lpstr>
      <vt:lpstr>PowerPoint Presentation</vt:lpstr>
      <vt:lpstr>PowerPoint Presentation</vt:lpstr>
    </vt:vector>
  </TitlesOfParts>
  <Company>MISD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Chemistry Notes: Phases of Matter</dc:title>
  <dc:creator>Windows User</dc:creator>
  <cp:lastModifiedBy>Gorham, Jurema</cp:lastModifiedBy>
  <cp:revision>9</cp:revision>
  <dcterms:created xsi:type="dcterms:W3CDTF">2015-03-27T17:31:51Z</dcterms:created>
  <dcterms:modified xsi:type="dcterms:W3CDTF">2016-11-21T13:56:39Z</dcterms:modified>
</cp:coreProperties>
</file>